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9"/>
  </p:notesMasterIdLst>
  <p:handoutMasterIdLst>
    <p:handoutMasterId r:id="rId50"/>
  </p:handoutMasterIdLst>
  <p:sldIdLst>
    <p:sldId id="256" r:id="rId2"/>
    <p:sldId id="342" r:id="rId3"/>
    <p:sldId id="257" r:id="rId4"/>
    <p:sldId id="338" r:id="rId5"/>
    <p:sldId id="275" r:id="rId6"/>
    <p:sldId id="286" r:id="rId7"/>
    <p:sldId id="295" r:id="rId8"/>
    <p:sldId id="308" r:id="rId9"/>
    <p:sldId id="294" r:id="rId10"/>
    <p:sldId id="301" r:id="rId11"/>
    <p:sldId id="289" r:id="rId12"/>
    <p:sldId id="276" r:id="rId13"/>
    <p:sldId id="296" r:id="rId14"/>
    <p:sldId id="298" r:id="rId15"/>
    <p:sldId id="299" r:id="rId16"/>
    <p:sldId id="291" r:id="rId17"/>
    <p:sldId id="307" r:id="rId18"/>
    <p:sldId id="280" r:id="rId19"/>
    <p:sldId id="309" r:id="rId20"/>
    <p:sldId id="310" r:id="rId21"/>
    <p:sldId id="313" r:id="rId22"/>
    <p:sldId id="292" r:id="rId23"/>
    <p:sldId id="283" r:id="rId24"/>
    <p:sldId id="304" r:id="rId25"/>
    <p:sldId id="324" r:id="rId26"/>
    <p:sldId id="334" r:id="rId27"/>
    <p:sldId id="325" r:id="rId28"/>
    <p:sldId id="329" r:id="rId29"/>
    <p:sldId id="326" r:id="rId30"/>
    <p:sldId id="327" r:id="rId31"/>
    <p:sldId id="328" r:id="rId32"/>
    <p:sldId id="331" r:id="rId33"/>
    <p:sldId id="332" r:id="rId34"/>
    <p:sldId id="333" r:id="rId35"/>
    <p:sldId id="302" r:id="rId36"/>
    <p:sldId id="259" r:id="rId37"/>
    <p:sldId id="262" r:id="rId38"/>
    <p:sldId id="260" r:id="rId39"/>
    <p:sldId id="265" r:id="rId40"/>
    <p:sldId id="263" r:id="rId41"/>
    <p:sldId id="261" r:id="rId42"/>
    <p:sldId id="266" r:id="rId43"/>
    <p:sldId id="337" r:id="rId44"/>
    <p:sldId id="282" r:id="rId45"/>
    <p:sldId id="336" r:id="rId46"/>
    <p:sldId id="303" r:id="rId47"/>
    <p:sldId id="341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612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03/06/2024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D1E660-ED4B-4990-B6E3-5C5B3C5B5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94388"/>
              </p:ext>
            </p:extLst>
          </p:nvPr>
        </p:nvGraphicFramePr>
        <p:xfrm>
          <a:off x="4692780" y="1660280"/>
          <a:ext cx="2578360" cy="353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1977">
                  <a:extLst>
                    <a:ext uri="{9D8B030D-6E8A-4147-A177-3AD203B41FA5}">
                      <a16:colId xmlns:a16="http://schemas.microsoft.com/office/drawing/2014/main" val="1644500641"/>
                    </a:ext>
                  </a:extLst>
                </a:gridCol>
                <a:gridCol w="242170">
                  <a:extLst>
                    <a:ext uri="{9D8B030D-6E8A-4147-A177-3AD203B41FA5}">
                      <a16:colId xmlns:a16="http://schemas.microsoft.com/office/drawing/2014/main" val="3907557119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1164273857"/>
                    </a:ext>
                  </a:extLst>
                </a:gridCol>
              </a:tblGrid>
              <a:tr h="4421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 dirty="0">
                          <a:effectLst/>
                        </a:rPr>
                        <a:t>개요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P.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effectLst/>
                        </a:rPr>
                        <a:t>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202251"/>
                  </a:ext>
                </a:extLst>
              </a:tr>
              <a:tr h="4421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 dirty="0">
                          <a:effectLst/>
                        </a:rPr>
                        <a:t>개선 사항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P.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effectLst/>
                        </a:rPr>
                        <a:t>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601165"/>
                  </a:ext>
                </a:extLst>
              </a:tr>
              <a:tr h="4421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 dirty="0">
                          <a:effectLst/>
                        </a:rPr>
                        <a:t>전투 단계 요약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P.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effectLst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521"/>
                  </a:ext>
                </a:extLst>
              </a:tr>
              <a:tr h="44218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 u="none" strike="noStrike" dirty="0">
                          <a:effectLst/>
                        </a:rPr>
                        <a:t>필드 탐색 단계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P.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effectLst/>
                        </a:rPr>
                        <a:t>6~10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385170"/>
                  </a:ext>
                </a:extLst>
              </a:tr>
              <a:tr h="44218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 u="none" strike="noStrike" dirty="0">
                          <a:effectLst/>
                        </a:rPr>
                        <a:t>전투 개시 단계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P.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effectLst/>
                        </a:rPr>
                        <a:t>11~21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1786724"/>
                  </a:ext>
                </a:extLst>
              </a:tr>
              <a:tr h="44218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 u="none" strike="noStrike" dirty="0">
                          <a:effectLst/>
                        </a:rPr>
                        <a:t>전투 단계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P.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effectLst/>
                        </a:rPr>
                        <a:t>22~43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65052"/>
                  </a:ext>
                </a:extLst>
              </a:tr>
              <a:tr h="44218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 u="none" strike="noStrike" dirty="0">
                          <a:effectLst/>
                        </a:rPr>
                        <a:t>전투 종료 단계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P.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effectLst/>
                        </a:rPr>
                        <a:t>44~46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01952"/>
                  </a:ext>
                </a:extLst>
              </a:tr>
              <a:tr h="442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Q &amp; 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P.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effectLst/>
                        </a:rPr>
                        <a:t>47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9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818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523838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83585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563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필살기와 추가 행동을 할 경우 보너스 턴이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80035"/>
              </p:ext>
            </p:extLst>
          </p:nvPr>
        </p:nvGraphicFramePr>
        <p:xfrm>
          <a:off x="3076416" y="1778000"/>
          <a:ext cx="603916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조작하여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필살기를 사용하면 보너스 턴을 부여 받아 즉시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3271"/>
              </p:ext>
            </p:extLst>
          </p:nvPr>
        </p:nvGraphicFramePr>
        <p:xfrm>
          <a:off x="3076415" y="3855842"/>
          <a:ext cx="60391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311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405885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하기 전에 하는 준비 및 타겟 결정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196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받았을 때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 </a:t>
            </a:r>
            <a:r>
              <a:rPr lang="en-US" altLang="ko-KR" dirty="0"/>
              <a:t>&amp; </a:t>
            </a:r>
            <a:r>
              <a:rPr lang="ko-KR" altLang="en-US" dirty="0"/>
              <a:t>조작법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7538"/>
              </p:ext>
            </p:extLst>
          </p:nvPr>
        </p:nvGraphicFramePr>
        <p:xfrm>
          <a:off x="2138679" y="2225040"/>
          <a:ext cx="79146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42243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자세로 변경할 수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해당 번호의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656AE0E-505D-41F4-A3A3-180D068D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452454"/>
            <a:ext cx="2887032" cy="30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88" y="1750220"/>
            <a:ext cx="2887033" cy="24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7404"/>
              </p:ext>
            </p:extLst>
          </p:nvPr>
        </p:nvGraphicFramePr>
        <p:xfrm>
          <a:off x="2650648" y="4509879"/>
          <a:ext cx="6890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스킬과 필살기의 효과 대상은 타겟을 중심으로 결정된다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있을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Dkey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방향으로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97334"/>
              </p:ext>
            </p:extLst>
          </p:nvPr>
        </p:nvGraphicFramePr>
        <p:xfrm>
          <a:off x="2303145" y="3950033"/>
          <a:ext cx="7585710" cy="2385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259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전투 스킬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필살기를 사용했을 경우 효과를 적용 받게 되는 캐릭터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(PC,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의 타겟을 기초로 대상을 선택한다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10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범위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필살기를 사용했을 때 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49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남은 횟수 만큼 랜덤 타겟을 선택하여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719294-11D4-4D1C-A0DC-E9AD6004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41" y="1449388"/>
            <a:ext cx="5757917" cy="24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16AF3D-95AE-4888-B8AF-8EAA2B2B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7" y="1905952"/>
            <a:ext cx="403979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9CC98E3C-FA2F-4473-B48A-69E58E559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41994"/>
              </p:ext>
            </p:extLst>
          </p:nvPr>
        </p:nvGraphicFramePr>
        <p:xfrm>
          <a:off x="839789" y="2572203"/>
          <a:ext cx="1051464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문서는 게임 붕괴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 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구조를 자세히 확인하고 해당 시스템의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의도를 파악하여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개선할 요소들을 찾기 위해서 작성되었다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1">
            <a:extLst>
              <a:ext uri="{FF2B5EF4-FFF2-40B4-BE49-F238E27FC236}">
                <a16:creationId xmlns:a16="http://schemas.microsoft.com/office/drawing/2014/main" id="{C1D26CA8-F348-4F4C-B0B6-4B8FE2403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18813"/>
              </p:ext>
            </p:extLst>
          </p:nvPr>
        </p:nvGraphicFramePr>
        <p:xfrm>
          <a:off x="839789" y="3969250"/>
          <a:ext cx="10512424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2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기획 의도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개선이 필요하다 생각되는 요소들은 모두 플레이어를 선택과 전략을 제한하는 요소들이다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플레이어는 자연스럽게 공략을 할 때 필요한 속성과 탱커와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역할을 할 수 있는 능력을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 개발진은 의도적으로 플레이어들이 원하는 요소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속성과 원하는 능력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제한하여 해당 요소를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만들었다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그리고 플레이어들이 원하는 요소를 보유한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주기적으로 출시하여 매출을 올리는 방향으로 게임을 설계했다고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CF246-B237-68FF-AEAF-1FC31E36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05" y="1593850"/>
            <a:ext cx="2152665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287C05-A41B-42B5-924D-95D80C494CFF}"/>
              </a:ext>
            </a:extLst>
          </p:cNvPr>
          <p:cNvSpPr txBox="1"/>
          <p:nvPr/>
        </p:nvSpPr>
        <p:spPr>
          <a:xfrm>
            <a:off x="9556574" y="2779691"/>
            <a:ext cx="1760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맑은 고딕" charset="0"/>
                <a:ea typeface="맑은 고딕" charset="0"/>
              </a:rPr>
              <a:t>사용하는 전투 스킬이 전투 스킬 포인트를 소비하는지 확인한다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3A756-EA3A-2D73-A1DD-FAA1AC5D444C}"/>
              </a:ext>
            </a:extLst>
          </p:cNvPr>
          <p:cNvSpPr txBox="1"/>
          <p:nvPr/>
        </p:nvSpPr>
        <p:spPr>
          <a:xfrm>
            <a:off x="9425944" y="4458073"/>
            <a:ext cx="1891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스킬의 효과 범위에 따른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대상에게 스킬 효과를 적용한다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[P.26]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 관련 차트 참조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C9FEA5-43C9-41FF-A948-1DF8208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451208"/>
            <a:ext cx="6193904" cy="42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09208"/>
              </p:ext>
            </p:extLst>
          </p:nvPr>
        </p:nvGraphicFramePr>
        <p:xfrm>
          <a:off x="839788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BD998DD-C7B6-4F87-B079-6803A25A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89" y="1449387"/>
            <a:ext cx="1957021" cy="41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9DD1D-B43A-4FF3-B438-75AEA59198BB}"/>
              </a:ext>
            </a:extLst>
          </p:cNvPr>
          <p:cNvSpPr txBox="1"/>
          <p:nvPr/>
        </p:nvSpPr>
        <p:spPr>
          <a:xfrm>
            <a:off x="6903009" y="3429000"/>
            <a:ext cx="3032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의 행동으로 인한 결과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체력이 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0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이 된 몬스터의 처치 판정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몬스터의 </a:t>
            </a:r>
            <a:r>
              <a:rPr lang="ko-KR" altLang="en-US" sz="800" dirty="0" err="1">
                <a:latin typeface="맑은 고딕" charset="0"/>
                <a:ea typeface="맑은 고딕" charset="0"/>
              </a:rPr>
              <a:t>페이즈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 변화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상태 이상 부여 성공 등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을 처리한다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6DB09A-9641-4A00-854D-DAFE3D7A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007" y="1490027"/>
            <a:ext cx="2576797" cy="37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9201"/>
              </p:ext>
            </p:extLst>
          </p:nvPr>
        </p:nvGraphicFramePr>
        <p:xfrm>
          <a:off x="839788" y="5206365"/>
          <a:ext cx="70018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모아서 사용할 수 있는 강력한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방법으로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모으면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활성화 상태가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클릭하는 것으로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즉시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 bar 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클릭하는 것으로 필살기의 효과를 적용한다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55" y="1439863"/>
            <a:ext cx="2936420" cy="3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2062425"/>
            <a:ext cx="2946794" cy="252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0449A3-9739-8715-6EE9-038F5F85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45731"/>
              </p:ext>
            </p:extLst>
          </p:nvPr>
        </p:nvGraphicFramePr>
        <p:xfrm>
          <a:off x="7924483" y="5757545"/>
          <a:ext cx="339280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05">
                  <a:extLst>
                    <a:ext uri="{9D8B030D-6E8A-4147-A177-3AD203B41FA5}">
                      <a16:colId xmlns:a16="http://schemas.microsoft.com/office/drawing/2014/main" val="1797286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에너지 회복 방법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82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처치 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4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개선 사항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E83312A2-C59D-9D04-2E18-194D3472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376265"/>
              </p:ext>
            </p:extLst>
          </p:nvPr>
        </p:nvGraphicFramePr>
        <p:xfrm>
          <a:off x="839787" y="1863078"/>
          <a:ext cx="10514647" cy="381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방법 추가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전투에서 약점 격파는 중요한 요소다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약점을 격파할 경우 행동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제한하고 데미지를 확실하게 줄 수 있는 타이밍을 만들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하지만 약점 격파를 하기 위해서는 해당 속성의 캐릭터를 이용하여 전투를 해야만하고 그렇지 않을 경우 약점 격파를 할 수 없는 경우가 발생한다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약점 격파를 할 수 있는 다른 수단이 필요하다고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스킬을 사용한 약점 격파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스킬은 캐릭터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(PC,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사용하는 것이 아닌 플레이어가 조작하여 전투에 개입할 수 있는 수단이다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스킬을 사용하는 것으로 몬스터에게 지원 스킬의 속성 피해를 주고 일정량의 강인도를 감소 시키는 효과를 부여하여 약점 격파를 할 수 있는 방법을 추가한다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캐릭터를 활용한 약점 격파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캐릭터는 전투에 직접 참여하지 않고 전투를 보조하는 캐릭터다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캐릭터는 속성 지원과 비술 지원을 사용하여 전투를 보조 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 지원을 사용 할 경우 다음에 공격하는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공격 속성을 지원 캐릭터의 속성으로 일시적으로 변경할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지원을 사용 할 경우 지원 캐릭터의 비술 스킬을 사용하여 전투를 지원 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 지원과 비술 지원을 사용하여 강인도를 감소 시켜 약점 격파를 할 수 있는 방법을 추가한다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547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전투 종료 조건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146605"/>
              </p:ext>
            </p:extLst>
          </p:nvPr>
        </p:nvGraphicFramePr>
        <p:xfrm>
          <a:off x="2791936" y="2694940"/>
          <a:ext cx="660812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조건이란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종료 되는 조건이다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달성하는 즉시 해당 전투를 끝내고 전투 종료 단계가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승리하기 위한 조건으로 기본적으로 모든 적의 처치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패배하게 되는 조건으로 기본적으로 존재하는 모든 아군의 전멸이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컨텐츠에서 시간 제한의 개념으로 사용되는 라운드 수의 제한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297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94325"/>
              </p:ext>
            </p:extLst>
          </p:nvPr>
        </p:nvGraphicFramePr>
        <p:xfrm>
          <a:off x="4276248" y="2048373"/>
          <a:ext cx="36395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조건을 만족하여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7CD99F-51B8-4D07-B2B4-DCC16047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72" y="1449389"/>
            <a:ext cx="3348052" cy="42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sz="3600" dirty="0"/>
              <a:t>전투 종료</a:t>
            </a:r>
            <a:r>
              <a:rPr lang="en-US" altLang="ko-KR" sz="3600" dirty="0"/>
              <a:t>&amp;</a:t>
            </a:r>
            <a:r>
              <a:rPr lang="ko-KR" altLang="en-US" sz="3600" dirty="0"/>
              <a:t>전투 실패 차트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45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D2C45-3F45-422F-4E07-5AEFAF1D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9" y="5597835"/>
            <a:ext cx="5256212" cy="7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2780C9-6A0B-DD66-72FD-FD7B51B3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966" y="1449389"/>
            <a:ext cx="1885151" cy="33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88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승리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46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5AE20D-9151-32D6-36CF-7D6AD45E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49387"/>
            <a:ext cx="2263095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9FE3C5-19DC-8912-E14C-56E949A9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883" y="2395538"/>
            <a:ext cx="1631267" cy="27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6D217A-AD91-CD4A-6CDF-2554231BF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982665"/>
              </p:ext>
            </p:extLst>
          </p:nvPr>
        </p:nvGraphicFramePr>
        <p:xfrm>
          <a:off x="6542104" y="1491963"/>
          <a:ext cx="4775184" cy="4004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2">
                  <a:extLst>
                    <a:ext uri="{9D8B030D-6E8A-4147-A177-3AD203B41FA5}">
                      <a16:colId xmlns:a16="http://schemas.microsoft.com/office/drawing/2014/main" val="4231887472"/>
                    </a:ext>
                  </a:extLst>
                </a:gridCol>
                <a:gridCol w="165732">
                  <a:extLst>
                    <a:ext uri="{9D8B030D-6E8A-4147-A177-3AD203B41FA5}">
                      <a16:colId xmlns:a16="http://schemas.microsoft.com/office/drawing/2014/main" val="799148472"/>
                    </a:ext>
                  </a:extLst>
                </a:gridCol>
                <a:gridCol w="394332">
                  <a:extLst>
                    <a:ext uri="{9D8B030D-6E8A-4147-A177-3AD203B41FA5}">
                      <a16:colId xmlns:a16="http://schemas.microsoft.com/office/drawing/2014/main" val="4075362591"/>
                    </a:ext>
                  </a:extLst>
                </a:gridCol>
                <a:gridCol w="1313494">
                  <a:extLst>
                    <a:ext uri="{9D8B030D-6E8A-4147-A177-3AD203B41FA5}">
                      <a16:colId xmlns:a16="http://schemas.microsoft.com/office/drawing/2014/main" val="3136835300"/>
                    </a:ext>
                  </a:extLst>
                </a:gridCol>
                <a:gridCol w="2507294">
                  <a:extLst>
                    <a:ext uri="{9D8B030D-6E8A-4147-A177-3AD203B41FA5}">
                      <a16:colId xmlns:a16="http://schemas.microsoft.com/office/drawing/2014/main" val="376377411"/>
                    </a:ext>
                  </a:extLst>
                </a:gridCol>
              </a:tblGrid>
              <a:tr h="46752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승리 보상 목록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884353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전투 분류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보상 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200086"/>
                  </a:ext>
                </a:extLst>
              </a:tr>
              <a:tr h="46752">
                <a:tc rowSpan="3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필드</a:t>
                      </a:r>
                      <a:r>
                        <a:rPr lang="en-US" altLang="ko-KR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>
                          <a:effectLst/>
                        </a:rPr>
                        <a:t>몬스터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0835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재료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9473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균형 레벨에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37149"/>
                  </a:ext>
                </a:extLst>
              </a:tr>
              <a:tr h="46752">
                <a:tc rowSpan="1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모조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꽃받침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기록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882231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1916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18056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84352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에테르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 err="1">
                          <a:effectLst/>
                        </a:rPr>
                        <a:t>광추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30807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육성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58535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077018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972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신용 포인트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52358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48866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42900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73357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67643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정체된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허영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승급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90957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244159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침식된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터널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유물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221184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367877"/>
                  </a:ext>
                </a:extLst>
              </a:tr>
              <a:tr h="46752">
                <a:tc rowSpan="5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전쟁의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여운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64501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유물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2666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빛의 잔재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291833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</a:rPr>
                        <a:t>성 광추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낮은 확률로 드랍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1626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296224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마일리지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5972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0656EC-FEE3-C0B1-D0E5-5B7415B2AB39}"/>
              </a:ext>
            </a:extLst>
          </p:cNvPr>
          <p:cNvSpPr txBox="1"/>
          <p:nvPr/>
        </p:nvSpPr>
        <p:spPr>
          <a:xfrm>
            <a:off x="4234974" y="6054808"/>
            <a:ext cx="71172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자세한 내용은 균형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모조 꽃받침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침식된 터널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전쟁의 여운 기획서 참조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7EC33-35C7-47CC-937D-C7721BCD98A3}"/>
              </a:ext>
            </a:extLst>
          </p:cNvPr>
          <p:cNvSpPr txBox="1"/>
          <p:nvPr/>
        </p:nvSpPr>
        <p:spPr>
          <a:xfrm>
            <a:off x="4234974" y="5639310"/>
            <a:ext cx="71172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균형 레벨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PC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아닌 플레이어 자체의 레벨인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개척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일정 수치에 도달할 경우 올릴 수 있는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게임의 전체적인 난이도를 조절하는 역할을 한다</a:t>
            </a:r>
            <a:r>
              <a:rPr lang="en-US" altLang="ko-KR" sz="1050" dirty="0">
                <a:latin typeface="맑은 고딕" charset="0"/>
                <a:ea typeface="맑은 고딕" charset="0"/>
              </a:rPr>
              <a:t>.</a:t>
            </a:r>
            <a:endParaRPr lang="en-US" altLang="ko-KR" sz="1050" b="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2893219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 latinLnBrk="0">
              <a:buFontTx/>
              <a:buNone/>
            </a:pPr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18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3547</TotalTime>
  <Pages>7</Pages>
  <Words>4007</Words>
  <Characters>0</Characters>
  <Application>Microsoft Office PowerPoint</Application>
  <DocSecurity>0</DocSecurity>
  <PresentationFormat>와이드스크린</PresentationFormat>
  <Lines>0</Lines>
  <Paragraphs>619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붕괴:스타레일 전투 시스템 역기획서</vt:lpstr>
      <vt:lpstr>목차</vt:lpstr>
      <vt:lpstr>개요</vt:lpstr>
      <vt:lpstr>개선 사항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자세</vt:lpstr>
      <vt:lpstr>전투 단계-PC 자세 &amp; 조작법</vt:lpstr>
      <vt:lpstr>전투 단계-타겟 관련 차트</vt:lpstr>
      <vt:lpstr>전투 단계-효과 대상 관련 차트</vt:lpstr>
      <vt:lpstr>전투 단계-Q key 관련 차트</vt:lpstr>
      <vt:lpstr>전투 단계-E key 관련 차트</vt:lpstr>
      <vt:lpstr>전투 단계-Space bar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단계-전투 종료 조건</vt:lpstr>
      <vt:lpstr>전투 종료 단계</vt:lpstr>
      <vt:lpstr>전투 종료 단계-전투 종료&amp;전투 실패 차트</vt:lpstr>
      <vt:lpstr>전투 종료 단계-전투 승리 관련 차트</vt:lpstr>
      <vt:lpstr>Q &amp; 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1364</cp:revision>
  <dcterms:modified xsi:type="dcterms:W3CDTF">2024-06-03T10:06:28Z</dcterms:modified>
  <cp:version>9.103.97.45139</cp:version>
</cp:coreProperties>
</file>